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s/slide17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1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D7D2-FBDE-41BA-A020-D6BFCB3966FC}" type="datetimeFigureOut">
              <a:rPr lang="en-US" smtClean="0"/>
              <a:pPr/>
              <a:t>10/11/10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5AF0-FB7A-4963-BF56-7F895AE01B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D7D2-FBDE-41BA-A020-D6BFCB3966FC}" type="datetimeFigureOut">
              <a:rPr lang="en-US" smtClean="0"/>
              <a:pPr/>
              <a:t>10/11/10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5AF0-FB7A-4963-BF56-7F895AE01B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D7D2-FBDE-41BA-A020-D6BFCB3966FC}" type="datetimeFigureOut">
              <a:rPr lang="en-US" smtClean="0"/>
              <a:pPr/>
              <a:t>10/11/10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5AF0-FB7A-4963-BF56-7F895AE01B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D7D2-FBDE-41BA-A020-D6BFCB3966FC}" type="datetimeFigureOut">
              <a:rPr lang="en-US" smtClean="0"/>
              <a:pPr/>
              <a:t>10/11/10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5AF0-FB7A-4963-BF56-7F895AE01B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D7D2-FBDE-41BA-A020-D6BFCB3966FC}" type="datetimeFigureOut">
              <a:rPr lang="en-US" smtClean="0"/>
              <a:pPr/>
              <a:t>10/11/10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5AF0-FB7A-4963-BF56-7F895AE01B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D7D2-FBDE-41BA-A020-D6BFCB3966FC}" type="datetimeFigureOut">
              <a:rPr lang="en-US" smtClean="0"/>
              <a:pPr/>
              <a:t>10/11/10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5AF0-FB7A-4963-BF56-7F895AE01B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D7D2-FBDE-41BA-A020-D6BFCB3966FC}" type="datetimeFigureOut">
              <a:rPr lang="en-US" smtClean="0"/>
              <a:pPr/>
              <a:t>10/11/10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5AF0-FB7A-4963-BF56-7F895AE01B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D7D2-FBDE-41BA-A020-D6BFCB3966FC}" type="datetimeFigureOut">
              <a:rPr lang="en-US" smtClean="0"/>
              <a:pPr/>
              <a:t>10/11/10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5AF0-FB7A-4963-BF56-7F895AE01B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D7D2-FBDE-41BA-A020-D6BFCB3966FC}" type="datetimeFigureOut">
              <a:rPr lang="en-US" smtClean="0"/>
              <a:pPr/>
              <a:t>10/11/10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5AF0-FB7A-4963-BF56-7F895AE01B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D7D2-FBDE-41BA-A020-D6BFCB3966FC}" type="datetimeFigureOut">
              <a:rPr lang="en-US" smtClean="0"/>
              <a:pPr/>
              <a:t>10/11/10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5AF0-FB7A-4963-BF56-7F895AE01B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D7D2-FBDE-41BA-A020-D6BFCB3966FC}" type="datetimeFigureOut">
              <a:rPr lang="en-US" smtClean="0"/>
              <a:pPr/>
              <a:t>10/11/10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5AF0-FB7A-4963-BF56-7F895AE01B4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6D7D2-FBDE-41BA-A020-D6BFCB3966FC}" type="datetimeFigureOut">
              <a:rPr lang="en-US" smtClean="0"/>
              <a:pPr/>
              <a:t>10/11/10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F5AF0-FB7A-4963-BF56-7F895AE01B4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Mangroves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 – Where do they grow?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They grow in areas</a:t>
            </a:r>
          </a:p>
          <a:p>
            <a:r>
              <a:rPr lang="en-GB" dirty="0" smtClean="0"/>
              <a:t>Permanently waterlogged soil that are starved of oxygen (Anaerobic)</a:t>
            </a:r>
          </a:p>
          <a:p>
            <a:r>
              <a:rPr lang="en-GB" dirty="0" smtClean="0"/>
              <a:t>High Salinity</a:t>
            </a:r>
          </a:p>
          <a:p>
            <a:r>
              <a:rPr lang="en-GB" dirty="0" smtClean="0"/>
              <a:t>Frequently flooded</a:t>
            </a:r>
          </a:p>
          <a:p>
            <a:r>
              <a:rPr lang="en-GB" dirty="0" smtClean="0"/>
              <a:t>Intense sunlight and hot weather</a:t>
            </a:r>
          </a:p>
          <a:p>
            <a:r>
              <a:rPr lang="en-GB" dirty="0" smtClean="0"/>
              <a:t>Limited supply of freshwater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Vegetation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Vary in height from shrubs to 40m trees</a:t>
            </a:r>
          </a:p>
          <a:p>
            <a:r>
              <a:rPr lang="en-GB" dirty="0" smtClean="0"/>
              <a:t>Prop roots aid stability</a:t>
            </a:r>
          </a:p>
          <a:p>
            <a:r>
              <a:rPr lang="en-GB" dirty="0" smtClean="0"/>
              <a:t>Pneumatophores – roots rising from the soil above the stem and water level (breathe both water and air using pores called lenticels)</a:t>
            </a:r>
            <a:endParaRPr lang="en-GB" dirty="0"/>
          </a:p>
        </p:txBody>
      </p:sp>
      <p:pic>
        <p:nvPicPr>
          <p:cNvPr id="22530" name="Picture 2" descr="http://4.bp.blogspot.com/_nvWgMkmFQCE/RyQoNkKvDUI/AAAAAAAAAe4/Ez6ZR5aIW4s/s400/Mangrove+roots+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0621" y="4643446"/>
            <a:ext cx="2683379" cy="1871657"/>
          </a:xfrm>
          <a:prstGeom prst="rect">
            <a:avLst/>
          </a:prstGeom>
          <a:noFill/>
        </p:spPr>
      </p:pic>
      <p:pic>
        <p:nvPicPr>
          <p:cNvPr id="22532" name="Picture 4" descr="http://www.sos-arsenic.net/images/mangrove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500570"/>
            <a:ext cx="2762249" cy="2071687"/>
          </a:xfrm>
          <a:prstGeom prst="rect">
            <a:avLst/>
          </a:prstGeom>
          <a:noFill/>
        </p:spPr>
      </p:pic>
      <p:pic>
        <p:nvPicPr>
          <p:cNvPr id="22534" name="Picture 6" descr="http://www.sfrc.ufl.edu/Extension/img/for43f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257198"/>
            <a:ext cx="3071814" cy="2600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Zonation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Zonation refers to when certain species occupy particular areas or niches in the ecosystem.</a:t>
            </a:r>
          </a:p>
          <a:p>
            <a:r>
              <a:rPr lang="en-GB" dirty="0" smtClean="0"/>
              <a:t>They are distinguished by the levels of salinity, waterlogging, and amount of sediment available</a:t>
            </a:r>
          </a:p>
          <a:p>
            <a:r>
              <a:rPr lang="en-GB" dirty="0" smtClean="0"/>
              <a:t>RED, BLACK and WHITE/GREY mangroves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 Mangroves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Found closest to the coast</a:t>
            </a:r>
          </a:p>
          <a:p>
            <a:r>
              <a:rPr lang="en-GB" dirty="0" smtClean="0"/>
              <a:t>Take the brunt of wave action</a:t>
            </a:r>
          </a:p>
          <a:p>
            <a:r>
              <a:rPr lang="en-GB" dirty="0" smtClean="0"/>
              <a:t>Survive permanent waterlogging</a:t>
            </a:r>
            <a:endParaRPr lang="en-GB" dirty="0"/>
          </a:p>
        </p:txBody>
      </p:sp>
      <p:pic>
        <p:nvPicPr>
          <p:cNvPr id="20482" name="Picture 2" descr="http://jrscience.wcp.muohio.edu/photos/MangrovesRedGroup0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143380"/>
            <a:ext cx="3189806" cy="2392354"/>
          </a:xfrm>
          <a:prstGeom prst="rect">
            <a:avLst/>
          </a:prstGeom>
          <a:noFill/>
        </p:spPr>
      </p:pic>
      <p:pic>
        <p:nvPicPr>
          <p:cNvPr id="20484" name="Picture 4" descr="Image of Red Mangro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57562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Black Mangroves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Survive further inland</a:t>
            </a:r>
          </a:p>
          <a:p>
            <a:r>
              <a:rPr lang="en-GB" dirty="0" smtClean="0"/>
              <a:t>Protected by red mangrove</a:t>
            </a:r>
          </a:p>
          <a:p>
            <a:r>
              <a:rPr lang="en-GB" dirty="0" smtClean="0"/>
              <a:t>They have Pneumatophores with lenticels to obtain oxygen would die if permanently waterlogged</a:t>
            </a:r>
          </a:p>
        </p:txBody>
      </p:sp>
      <p:pic>
        <p:nvPicPr>
          <p:cNvPr id="19458" name="Picture 2" descr="http://jrscience.wcp.muohio.edu/Photos/BlackMangrov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811812"/>
            <a:ext cx="4267218" cy="2898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White/Grey Mangroves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Found furthest inland</a:t>
            </a:r>
          </a:p>
          <a:p>
            <a:r>
              <a:rPr lang="en-GB" dirty="0" smtClean="0"/>
              <a:t>Least able to survive waterlogging</a:t>
            </a:r>
            <a:endParaRPr lang="en-GB" dirty="0"/>
          </a:p>
        </p:txBody>
      </p:sp>
      <p:pic>
        <p:nvPicPr>
          <p:cNvPr id="27650" name="Picture 2" descr="http://www.naturefoundationsxm.org/education/mangroves/typical_zon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909217"/>
            <a:ext cx="6000792" cy="32764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6357958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               Cross Section of a Mangrove Forest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These can be nearly as productive as tropical rainforests</a:t>
            </a:r>
          </a:p>
          <a:p>
            <a:r>
              <a:rPr lang="en-GB" dirty="0" smtClean="0"/>
              <a:t>The mud is a critical role as a nursery for the sea’s fish, shrimp larvae, crabs and crustacea</a:t>
            </a:r>
          </a:p>
          <a:p>
            <a:r>
              <a:rPr lang="en-GB" dirty="0" smtClean="0"/>
              <a:t>A teaspoon of mud from a north Queensland mangrove contains more than 10 billion bacteria</a:t>
            </a:r>
          </a:p>
          <a:p>
            <a:r>
              <a:rPr lang="en-GB" dirty="0" smtClean="0"/>
              <a:t>This is a great indication of the incredibly high productivity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050" baseline="0" dirty="0" smtClean="0">
              <a:solidFill>
                <a:srgbClr val="000000"/>
              </a:solidFill>
              <a:latin typeface="Arial"/>
            </a:endParaRPr>
          </a:p>
          <a:p>
            <a:endParaRPr lang="en-GB" sz="1050" baseline="0" dirty="0" smtClean="0">
              <a:solidFill>
                <a:srgbClr val="000000"/>
              </a:solidFill>
              <a:latin typeface="Arial"/>
            </a:endParaRPr>
          </a:p>
          <a:p>
            <a:r>
              <a:rPr lang="en-GB" baseline="0" dirty="0" smtClean="0">
                <a:solidFill>
                  <a:srgbClr val="000000"/>
                </a:solidFill>
              </a:rPr>
              <a:t>Timber (Wood)</a:t>
            </a:r>
          </a:p>
          <a:p>
            <a:pPr lvl="1"/>
            <a:r>
              <a:rPr lang="en-GB" baseline="0" dirty="0" smtClean="0">
                <a:solidFill>
                  <a:srgbClr val="000000"/>
                </a:solidFill>
              </a:rPr>
              <a:t>Firewood, charcoal, poles, chips</a:t>
            </a:r>
          </a:p>
          <a:p>
            <a:r>
              <a:rPr lang="en-GB" baseline="0" dirty="0" smtClean="0">
                <a:solidFill>
                  <a:srgbClr val="000000"/>
                </a:solidFill>
              </a:rPr>
              <a:t>Other Plant Products</a:t>
            </a:r>
          </a:p>
          <a:p>
            <a:pPr lvl="1"/>
            <a:r>
              <a:rPr lang="en-GB" baseline="0" dirty="0" smtClean="0">
                <a:solidFill>
                  <a:srgbClr val="000000"/>
                </a:solidFill>
              </a:rPr>
              <a:t>Nipa thatch, sugar, alcohol, honey</a:t>
            </a:r>
          </a:p>
          <a:p>
            <a:r>
              <a:rPr lang="en-GB" baseline="0" dirty="0" smtClean="0">
                <a:solidFill>
                  <a:srgbClr val="000000"/>
                </a:solidFill>
              </a:rPr>
              <a:t>Animal Product</a:t>
            </a:r>
          </a:p>
          <a:p>
            <a:r>
              <a:rPr lang="en-GB" baseline="0" dirty="0" smtClean="0">
                <a:solidFill>
                  <a:srgbClr val="000000"/>
                </a:solidFill>
              </a:rPr>
              <a:t>Fish (fin &amp; shell)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050" baseline="0" dirty="0" smtClean="0">
              <a:solidFill>
                <a:srgbClr val="000000"/>
              </a:solidFill>
              <a:latin typeface="Arial"/>
            </a:endParaRPr>
          </a:p>
          <a:p>
            <a:endParaRPr lang="en-GB" sz="1050" baseline="0" dirty="0" smtClean="0">
              <a:solidFill>
                <a:srgbClr val="000000"/>
              </a:solidFill>
              <a:latin typeface="Arial"/>
            </a:endParaRPr>
          </a:p>
          <a:p>
            <a:r>
              <a:rPr lang="en-GB" baseline="0" dirty="0" smtClean="0">
                <a:solidFill>
                  <a:srgbClr val="000000"/>
                </a:solidFill>
              </a:rPr>
              <a:t>Nursery/Breeding Grounds</a:t>
            </a:r>
          </a:p>
          <a:p>
            <a:r>
              <a:rPr lang="en-GB" baseline="0" dirty="0" smtClean="0">
                <a:solidFill>
                  <a:srgbClr val="000000"/>
                </a:solidFill>
              </a:rPr>
              <a:t>Bird Sanctuary/Migratory Stops</a:t>
            </a:r>
          </a:p>
          <a:p>
            <a:r>
              <a:rPr lang="en-GB" baseline="0" dirty="0" smtClean="0">
                <a:solidFill>
                  <a:srgbClr val="000000"/>
                </a:solidFill>
              </a:rPr>
              <a:t>Maintenance of Channel Depth</a:t>
            </a:r>
          </a:p>
          <a:p>
            <a:r>
              <a:rPr lang="en-GB" baseline="0" dirty="0" smtClean="0">
                <a:solidFill>
                  <a:srgbClr val="000000"/>
                </a:solidFill>
              </a:rPr>
              <a:t>Coastal protection?</a:t>
            </a:r>
          </a:p>
          <a:p>
            <a:r>
              <a:rPr lang="en-GB" baseline="0" dirty="0" smtClean="0">
                <a:solidFill>
                  <a:srgbClr val="000000"/>
                </a:solidFill>
              </a:rPr>
              <a:t>Carbon sequestration</a:t>
            </a:r>
          </a:p>
          <a:p>
            <a:r>
              <a:rPr lang="en-GB" baseline="0" dirty="0" smtClean="0">
                <a:solidFill>
                  <a:srgbClr val="000000"/>
                </a:solidFill>
              </a:rPr>
              <a:t>Ecotourism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Putting a value on Mangroves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Intact mangroves provide an economic value of at least $1,000 a hectare rising possibly to $36,000</a:t>
            </a:r>
          </a:p>
          <a:p>
            <a:r>
              <a:rPr lang="en-GB" dirty="0" smtClean="0"/>
              <a:t>Converting mangroves to aquaculture for the purpose of shrimp farming as in Thailand might make short term economic sense but cleared mangroves make only $200 a hectare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are Mangroves so special?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Muddy, mosquito and crocodile infested mangroves are not a very inviting place</a:t>
            </a:r>
          </a:p>
          <a:p>
            <a:r>
              <a:rPr lang="en-GB" dirty="0" smtClean="0"/>
              <a:t>The forests provide a habitat for a huge selection of plants and animals, both marine and terrestrial.</a:t>
            </a:r>
            <a:endParaRPr lang="en-GB" dirty="0"/>
          </a:p>
        </p:txBody>
      </p:sp>
      <p:pic>
        <p:nvPicPr>
          <p:cNvPr id="4098" name="Picture 2" descr="http://api.ning.com/files/8ztElZjQ25yugTw1DM*MQ85t3ypCopDLnE3cR9pYAizQ4nMF05XxrlqQz16NhNxjB2UdgYDBxwMRx*B7kfXm7BylJrav3kRi/bill_manat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500570"/>
            <a:ext cx="2197003" cy="1619232"/>
          </a:xfrm>
          <a:prstGeom prst="rect">
            <a:avLst/>
          </a:prstGeom>
          <a:noFill/>
        </p:spPr>
      </p:pic>
      <p:pic>
        <p:nvPicPr>
          <p:cNvPr id="4100" name="Picture 4" descr="http://www.phuketobserver.com/wp-content/uploads/2009/06/about-100-crab-eating-macaques-live-among-the-mangroves-800x600.jpg"/>
          <p:cNvPicPr>
            <a:picLocks noChangeAspect="1" noChangeArrowheads="1"/>
          </p:cNvPicPr>
          <p:nvPr/>
        </p:nvPicPr>
        <p:blipFill>
          <a:blip r:embed="rId3" cstate="print"/>
          <a:srcRect b="41250"/>
          <a:stretch>
            <a:fillRect/>
          </a:stretch>
        </p:blipFill>
        <p:spPr bwMode="auto">
          <a:xfrm>
            <a:off x="2643173" y="4500570"/>
            <a:ext cx="1864469" cy="1643074"/>
          </a:xfrm>
          <a:prstGeom prst="rect">
            <a:avLst/>
          </a:prstGeom>
          <a:noFill/>
        </p:spPr>
      </p:pic>
      <p:pic>
        <p:nvPicPr>
          <p:cNvPr id="4102" name="Picture 6" descr="http://4.bp.blogspot.com/_t5j32GgyegU/SWd8Uppo5FI/AAAAAAAAAHM/1ZBENmuams4/s320/fishing_ca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506502"/>
            <a:ext cx="1714512" cy="1660934"/>
          </a:xfrm>
          <a:prstGeom prst="rect">
            <a:avLst/>
          </a:prstGeom>
          <a:noFill/>
        </p:spPr>
      </p:pic>
      <p:pic>
        <p:nvPicPr>
          <p:cNvPr id="4104" name="Picture 8" descr="http://www.dreamsofmountains.co.uk/thailand2006/256Monitor%20Lizar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500569"/>
            <a:ext cx="2214578" cy="166093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286520"/>
            <a:ext cx="885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</a:t>
            </a:r>
            <a:r>
              <a:rPr lang="en-GB" b="1" dirty="0" smtClean="0"/>
              <a:t>Manatee                   Crab Eating Monkey          Fishing Cat	     Monitor Lizard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en-GB" dirty="0" smtClean="0"/>
              <a:t>Mangroves are essential to marine, freshwater and terrestrial biodiversity.</a:t>
            </a:r>
          </a:p>
          <a:p>
            <a:r>
              <a:rPr lang="en-GB" dirty="0" smtClean="0"/>
              <a:t>They stabilise coastlines against erosion</a:t>
            </a:r>
          </a:p>
          <a:p>
            <a:r>
              <a:rPr lang="en-GB" dirty="0" smtClean="0"/>
              <a:t>Collect sediments</a:t>
            </a:r>
          </a:p>
          <a:p>
            <a:r>
              <a:rPr lang="en-GB" dirty="0" smtClean="0"/>
              <a:t>Provide a nursery for coastal fish</a:t>
            </a:r>
            <a:endParaRPr lang="en-GB" dirty="0"/>
          </a:p>
        </p:txBody>
      </p:sp>
      <p:pic>
        <p:nvPicPr>
          <p:cNvPr id="3074" name="Picture 2" descr="http://www.indialine.com/travel/images/sunderbans-royal-bengal-ti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500570"/>
            <a:ext cx="2433631" cy="1738308"/>
          </a:xfrm>
          <a:prstGeom prst="rect">
            <a:avLst/>
          </a:prstGeom>
          <a:noFill/>
        </p:spPr>
      </p:pic>
      <p:pic>
        <p:nvPicPr>
          <p:cNvPr id="3076" name="Picture 4" descr="http://www.theseashore.org.uk/theseashore/Saltmarsh%20section/Saltmarsh%20resources/Mudskip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500570"/>
            <a:ext cx="2307495" cy="1766882"/>
          </a:xfrm>
          <a:prstGeom prst="rect">
            <a:avLst/>
          </a:prstGeom>
          <a:noFill/>
        </p:spPr>
      </p:pic>
      <p:pic>
        <p:nvPicPr>
          <p:cNvPr id="3080" name="Picture 8" descr="44ProboscisMonkey.jpg Proboscis Monkey image by duffjosh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500570"/>
            <a:ext cx="2428892" cy="173492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472" y="6429396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Royal Bengali Tiger                   Mud Skipper Fish	             Proboscis </a:t>
            </a:r>
            <a:r>
              <a:rPr lang="en-GB" b="1" dirty="0"/>
              <a:t>M</a:t>
            </a:r>
            <a:r>
              <a:rPr lang="en-GB" b="1" dirty="0" smtClean="0"/>
              <a:t>onkey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they Located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Copy this map onto your own blank map</a:t>
            </a:r>
          </a:p>
          <a:p>
            <a:r>
              <a:rPr lang="en-GB" dirty="0" smtClean="0"/>
              <a:t>Draw on the map the tropics and the Equator</a:t>
            </a:r>
            <a:endParaRPr lang="en-GB" dirty="0"/>
          </a:p>
        </p:txBody>
      </p:sp>
      <p:pic>
        <p:nvPicPr>
          <p:cNvPr id="2050" name="Picture 2" descr="http://upload.wikimedia.org/wikipedia/commons/9/95/World_map_mangrove_distribu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000372"/>
            <a:ext cx="7253323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to they Thrive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They grow in inter-tidal areas and estuary mouths</a:t>
            </a:r>
          </a:p>
          <a:p>
            <a:r>
              <a:rPr lang="en-GB" dirty="0" smtClean="0"/>
              <a:t>They are found along the tropics and sub tropical coasts of Africa, Australia, Asia and the Americas</a:t>
            </a:r>
          </a:p>
          <a:p>
            <a:r>
              <a:rPr lang="en-GB" dirty="0" smtClean="0"/>
              <a:t>SE Asia contains Mangroves of the greatest diversity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Video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Please make notes on the following video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Sundra Shelf Mangroves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Found on the island of Borneo on the east coast of Sumatra</a:t>
            </a:r>
          </a:p>
          <a:p>
            <a:r>
              <a:rPr lang="en-GB" dirty="0" smtClean="0"/>
              <a:t>Covering </a:t>
            </a:r>
            <a:r>
              <a:rPr lang="en-GB" dirty="0"/>
              <a:t>37,400km</a:t>
            </a:r>
            <a:r>
              <a:rPr lang="en-GB" baseline="30000" dirty="0"/>
              <a:t>2</a:t>
            </a:r>
            <a:r>
              <a:rPr lang="en-GB" dirty="0"/>
              <a:t>   </a:t>
            </a:r>
            <a:endParaRPr lang="en-GB" dirty="0" smtClean="0"/>
          </a:p>
          <a:p>
            <a:r>
              <a:rPr lang="en-GB" dirty="0" smtClean="0"/>
              <a:t>Fall within the Sundaland Wetlands hotspot</a:t>
            </a:r>
          </a:p>
          <a:p>
            <a:r>
              <a:rPr lang="en-GB" dirty="0" smtClean="0"/>
              <a:t>Considered to be one of the most diverse in the world (Endemism and species richness is not specifically great)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Five major mangrove types are grown here, with differing soils, salinity and tidal movements</a:t>
            </a:r>
          </a:p>
          <a:p>
            <a:r>
              <a:rPr lang="en-GB" dirty="0" smtClean="0"/>
              <a:t>Over 250 bird species are found in this eco-region, but many are transient or migrant</a:t>
            </a:r>
          </a:p>
          <a:p>
            <a:r>
              <a:rPr lang="en-GB" dirty="0" smtClean="0"/>
              <a:t>Mangroves are home to the proboscis Monkey one of the few large mammals limited to Mangrove and peat swamp forest habitats and are now threatened with extinction.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Mangroves are found where average temperatures are above </a:t>
            </a:r>
            <a:r>
              <a:rPr lang="en-GB" dirty="0"/>
              <a:t>20</a:t>
            </a:r>
            <a:r>
              <a:rPr lang="en-GB" baseline="30000" dirty="0"/>
              <a:t>o</a:t>
            </a:r>
            <a:r>
              <a:rPr lang="en-GB" dirty="0"/>
              <a:t> </a:t>
            </a:r>
            <a:r>
              <a:rPr lang="en-GB" dirty="0" smtClean="0"/>
              <a:t>C</a:t>
            </a:r>
          </a:p>
          <a:p>
            <a:r>
              <a:rPr lang="en-GB" dirty="0" smtClean="0"/>
              <a:t>Where shorelines are protected by the full force of oceanic waves (Coral Reefs)</a:t>
            </a:r>
          </a:p>
          <a:p>
            <a:r>
              <a:rPr lang="en-GB" dirty="0" smtClean="0"/>
              <a:t>Depositional shorelines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614</Words>
  <Application>Microsoft Macintosh PowerPoint</Application>
  <PresentationFormat>On-screen Show (4:3)</PresentationFormat>
  <Paragraphs>84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Mangroves</vt:lpstr>
      <vt:lpstr>Why are Mangroves so special?</vt:lpstr>
      <vt:lpstr>Slide 3</vt:lpstr>
      <vt:lpstr>Where are they Located</vt:lpstr>
      <vt:lpstr>Where to they Thrive</vt:lpstr>
      <vt:lpstr>Video</vt:lpstr>
      <vt:lpstr>Sundra Shelf Mangroves</vt:lpstr>
      <vt:lpstr>Facts</vt:lpstr>
      <vt:lpstr>Slide 9</vt:lpstr>
      <vt:lpstr>Activity – Where do they grow?</vt:lpstr>
      <vt:lpstr>Vegetation</vt:lpstr>
      <vt:lpstr>Zonation</vt:lpstr>
      <vt:lpstr>Red Mangroves</vt:lpstr>
      <vt:lpstr>Black Mangroves</vt:lpstr>
      <vt:lpstr>White/Grey Mangroves</vt:lpstr>
      <vt:lpstr>Productivity</vt:lpstr>
      <vt:lpstr>Goods</vt:lpstr>
      <vt:lpstr>Services</vt:lpstr>
      <vt:lpstr>Putting a value on Mangroves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Mangroves</dc:title>
  <dc:creator>James</dc:creator>
  <cp:lastModifiedBy>Paul Christmas</cp:lastModifiedBy>
  <cp:revision>12</cp:revision>
  <dcterms:created xsi:type="dcterms:W3CDTF">2010-10-11T04:24:46Z</dcterms:created>
  <dcterms:modified xsi:type="dcterms:W3CDTF">2010-10-11T04:27:46Z</dcterms:modified>
</cp:coreProperties>
</file>